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Nunito Sans Bold" charset="1" panose="00000800000000000000"/>
      <p:regular r:id="rId12"/>
    </p:embeddedFont>
    <p:embeddedFont>
      <p:font typeface="Nunito Sans Bold Bold" charset="1" panose="00000900000000000000"/>
      <p:regular r:id="rId13"/>
    </p:embeddedFont>
    <p:embeddedFont>
      <p:font typeface="Nunito Sans Bold Italics" charset="1" panose="00000800000000000000"/>
      <p:regular r:id="rId14"/>
    </p:embeddedFont>
    <p:embeddedFont>
      <p:font typeface="Nunito Sans Bold Bold Italics" charset="1" panose="00000900000000000000"/>
      <p:regular r:id="rId15"/>
    </p:embeddedFont>
    <p:embeddedFont>
      <p:font typeface="Bristol" charset="1" panose="020005060000000200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0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12.png" Type="http://schemas.openxmlformats.org/officeDocument/2006/relationships/image"/><Relationship Id="rId12" Target="../media/image29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1.png" Type="http://schemas.openxmlformats.org/officeDocument/2006/relationships/image"/><Relationship Id="rId16" Target="../media/image19.png" Type="http://schemas.openxmlformats.org/officeDocument/2006/relationships/image"/><Relationship Id="rId2" Target="../media/image23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Relationship Id="rId5" Target="../media/image11.png" Type="http://schemas.openxmlformats.org/officeDocument/2006/relationships/image"/><Relationship Id="rId6" Target="../media/image25.png" Type="http://schemas.openxmlformats.org/officeDocument/2006/relationships/image"/><Relationship Id="rId7" Target="../media/image15.png" Type="http://schemas.openxmlformats.org/officeDocument/2006/relationships/image"/><Relationship Id="rId8" Target="../media/image26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3.png" Type="http://schemas.openxmlformats.org/officeDocument/2006/relationships/image"/><Relationship Id="rId4" Target="../media/image10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32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9718" y="785512"/>
            <a:ext cx="15852515" cy="170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06"/>
              </a:lnSpc>
              <a:spcBef>
                <a:spcPct val="0"/>
              </a:spcBef>
            </a:pPr>
            <a:r>
              <a:rPr lang="en-US" sz="11915">
                <a:solidFill>
                  <a:srgbClr val="FFFFFF"/>
                </a:solidFill>
                <a:latin typeface="Nunito Sans Bold"/>
              </a:rPr>
              <a:t>MÉTODO PUNTO FIJO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54309" y="6513776"/>
            <a:ext cx="3096531" cy="38888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68342" y="-68342"/>
            <a:ext cx="1205741" cy="1342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082259" y="0"/>
            <a:ext cx="1205741" cy="134242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9796464">
            <a:off x="387701" y="6721719"/>
            <a:ext cx="2595857" cy="30759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130347" y="8078828"/>
            <a:ext cx="2027305" cy="20273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6725" y="3124200"/>
            <a:ext cx="16434551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SANDRA ISABEL CHÁVEZ ALCALDE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SANTIAGO ROMERO PINEDA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DAVID RICARDO BERNAL ALFONSO</a:t>
            </a:r>
          </a:p>
          <a:p>
            <a:pPr algn="ctr">
              <a:lnSpc>
                <a:spcPts val="39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97833"/>
            <a:ext cx="16434551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ristol"/>
              </a:rPr>
              <a:t>ANÁLISIS NUMÉRICO</a:t>
            </a:r>
          </a:p>
          <a:p>
            <a:pPr algn="ctr">
              <a:lnSpc>
                <a:spcPts val="61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4749" y="6562448"/>
            <a:ext cx="16434551" cy="15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PROFESORA 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EDDY HERRERA DAZA</a:t>
            </a:r>
          </a:p>
          <a:p>
            <a:pPr algn="ctr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100" y="3918504"/>
            <a:ext cx="7017667" cy="2334010"/>
            <a:chOff x="0" y="0"/>
            <a:chExt cx="9356890" cy="31120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356890" cy="1624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38B6FF"/>
                  </a:solidFill>
                  <a:latin typeface="Nunito Sans Bold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28491"/>
              <a:ext cx="7943726" cy="1083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stol"/>
                </a:rPr>
                <a:t>método punto fijo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4268548" y="4995980"/>
            <a:ext cx="8113617" cy="29504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816340" y="2599183"/>
            <a:ext cx="1495679" cy="1027070"/>
            <a:chOff x="0" y="0"/>
            <a:chExt cx="1994239" cy="13694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FFFFFF"/>
                  </a:solidFill>
                  <a:latin typeface="Bristol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16340" y="5085509"/>
            <a:ext cx="1495679" cy="1027070"/>
            <a:chOff x="0" y="0"/>
            <a:chExt cx="1994239" cy="136942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FFFFFF"/>
                  </a:solidFill>
                  <a:latin typeface="Bristol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79953" y="7640880"/>
            <a:ext cx="1495679" cy="1027070"/>
            <a:chOff x="0" y="0"/>
            <a:chExt cx="1994239" cy="136942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FFFFFF"/>
                  </a:solidFill>
                  <a:latin typeface="Bristol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12019" y="2797277"/>
            <a:ext cx="5083884" cy="67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Nunito"/>
              </a:rPr>
              <a:t>Diagrama de flujo.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89416" y="8021091"/>
            <a:ext cx="7856088" cy="67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Nunito"/>
              </a:rPr>
              <a:t>Comparación de algoritmos.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39679" y="5247599"/>
            <a:ext cx="7369884" cy="67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Nunito"/>
              </a:rPr>
              <a:t>Resultados.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600047">
            <a:off x="822960" y="8663940"/>
            <a:ext cx="1559154" cy="8653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40314" y="1028700"/>
            <a:ext cx="12607371" cy="91678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437768" y="-9525"/>
            <a:ext cx="14549242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4AAD"/>
                </a:solidFill>
                <a:latin typeface="Nunito Sans Bold Bold"/>
              </a:rPr>
              <a:t>DIAGRAMA DE FLUJO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19391" y="-65422"/>
            <a:ext cx="807243" cy="8987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8187529">
            <a:off x="2436693" y="88990"/>
            <a:ext cx="807243" cy="8987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720259">
            <a:off x="16479723" y="8601213"/>
            <a:ext cx="1559154" cy="86533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372010" y="9259930"/>
            <a:ext cx="1495679" cy="1027070"/>
            <a:chOff x="0" y="0"/>
            <a:chExt cx="1994239" cy="13694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4374" y="475339"/>
            <a:ext cx="10993582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8B6FF"/>
                </a:solidFill>
                <a:latin typeface="Nunito Sans Bold Bold"/>
              </a:rPr>
              <a:t>RESULTADOS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282471" y="3658688"/>
            <a:ext cx="1566420" cy="328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5142">
            <a:off x="5057215" y="78528"/>
            <a:ext cx="843338" cy="8126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156522">
            <a:off x="12334315" y="1039639"/>
            <a:ext cx="843338" cy="81267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00342" y="2630082"/>
            <a:ext cx="7086554" cy="1362926"/>
            <a:chOff x="0" y="0"/>
            <a:chExt cx="9448739" cy="18172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9448739" cy="106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191919"/>
                  </a:solidFill>
                  <a:latin typeface="Bristol Bold"/>
                </a:rPr>
                <a:t>CASO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94325"/>
              <a:ext cx="9448739" cy="4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8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06572" y="2579027"/>
            <a:ext cx="766431" cy="73251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6975201" y="9077985"/>
            <a:ext cx="1495679" cy="1027070"/>
            <a:chOff x="0" y="0"/>
            <a:chExt cx="1994239" cy="136942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04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25946" t="42872" r="27509" b="41423"/>
          <a:stretch>
            <a:fillRect/>
          </a:stretch>
        </p:blipFill>
        <p:spPr>
          <a:xfrm flipH="false" flipV="false" rot="0">
            <a:off x="1230155" y="3498665"/>
            <a:ext cx="6263640" cy="118872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 flipH="false" flipV="false" rot="0">
            <a:off x="4843619" y="6122505"/>
            <a:ext cx="1903752" cy="11159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24077" t="34417" r="60294" b="54711"/>
          <a:stretch>
            <a:fillRect/>
          </a:stretch>
        </p:blipFill>
        <p:spPr>
          <a:xfrm flipH="false" flipV="false" rot="0">
            <a:off x="14577956" y="7188095"/>
            <a:ext cx="2932379" cy="1147452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4061207" y="3015383"/>
            <a:ext cx="7086554" cy="1114006"/>
            <a:chOff x="0" y="0"/>
            <a:chExt cx="9448739" cy="148534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9448739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Bristol Bold"/>
                </a:rPr>
                <a:t>RAÍCES WOLFRAM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62431"/>
              <a:ext cx="9448739" cy="4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8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832995" y="7326149"/>
            <a:ext cx="3681395" cy="175183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872439" y="3828781"/>
            <a:ext cx="3243617" cy="171720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5400000">
            <a:off x="12127985" y="4094706"/>
            <a:ext cx="2640618" cy="26194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23645" t="31677" r="50310" b="40992"/>
          <a:stretch>
            <a:fillRect/>
          </a:stretch>
        </p:blipFill>
        <p:spPr>
          <a:xfrm flipH="false" flipV="false" rot="0">
            <a:off x="241298" y="6827344"/>
            <a:ext cx="4121236" cy="243258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rcRect l="39808" t="54327" r="43077" b="34854"/>
          <a:stretch>
            <a:fillRect/>
          </a:stretch>
        </p:blipFill>
        <p:spPr>
          <a:xfrm flipH="false" flipV="false" rot="0">
            <a:off x="9081165" y="6680501"/>
            <a:ext cx="4279405" cy="152156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5400000">
            <a:off x="2931169" y="7286701"/>
            <a:ext cx="3116598" cy="30916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 flipH="false" flipV="false" rot="0">
            <a:off x="475959" y="5834112"/>
            <a:ext cx="1903752" cy="111599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rcRect l="24786" t="49932" r="43837" b="42561"/>
          <a:stretch>
            <a:fillRect/>
          </a:stretch>
        </p:blipFill>
        <p:spPr>
          <a:xfrm flipH="false" flipV="false" rot="0">
            <a:off x="9081165" y="6257307"/>
            <a:ext cx="4236154" cy="57003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5400000">
            <a:off x="7629881" y="7310309"/>
            <a:ext cx="2640618" cy="261949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-4970681" y="5449698"/>
            <a:ext cx="18288000" cy="321821"/>
            <a:chOff x="0" y="0"/>
            <a:chExt cx="24384000" cy="429094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rcRect l="20412" t="40196" r="63423" b="50337"/>
          <a:stretch>
            <a:fillRect/>
          </a:stretch>
        </p:blipFill>
        <p:spPr>
          <a:xfrm flipH="false" flipV="false" rot="0">
            <a:off x="14201822" y="5711351"/>
            <a:ext cx="4269058" cy="1406278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5400000">
            <a:off x="16719173" y="3998414"/>
            <a:ext cx="2640618" cy="26194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5400000">
            <a:off x="12127985" y="7310309"/>
            <a:ext cx="2640618" cy="261949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4971113" y="5834112"/>
            <a:ext cx="7086554" cy="1114006"/>
            <a:chOff x="0" y="0"/>
            <a:chExt cx="9448739" cy="1485341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9448739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Bristol Bold"/>
                </a:rPr>
                <a:t> WOLFRAM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062431"/>
              <a:ext cx="9448739" cy="42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8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12554"/>
            <a:ext cx="18288000" cy="321821"/>
            <a:chOff x="0" y="0"/>
            <a:chExt cx="24384000" cy="4290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020921" y="8744765"/>
            <a:ext cx="1495679" cy="1027070"/>
            <a:chOff x="0" y="0"/>
            <a:chExt cx="1994239" cy="136942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7326" y="242542"/>
            <a:ext cx="708655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Bristol Bold"/>
              </a:rPr>
              <a:t>CASO 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99729" y="225250"/>
            <a:ext cx="766431" cy="7325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-237983" y="995797"/>
            <a:ext cx="1566420" cy="3289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24926" t="42570" r="35323" b="46255"/>
          <a:stretch>
            <a:fillRect/>
          </a:stretch>
        </p:blipFill>
        <p:spPr>
          <a:xfrm flipH="false" flipV="false" rot="0">
            <a:off x="840180" y="957768"/>
            <a:ext cx="7115100" cy="11250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40603" y="7977441"/>
            <a:ext cx="9240544" cy="153464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439" t="4735" r="7049" b="329"/>
          <a:stretch>
            <a:fillRect/>
          </a:stretch>
        </p:blipFill>
        <p:spPr>
          <a:xfrm flipH="false" flipV="false" rot="0">
            <a:off x="1454333" y="2082806"/>
            <a:ext cx="7108122" cy="546208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894653" y="1801546"/>
            <a:ext cx="7972987" cy="6024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73465"/>
            <a:ext cx="18288000" cy="321821"/>
            <a:chOff x="0" y="0"/>
            <a:chExt cx="24384000" cy="4290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066641" y="8907305"/>
            <a:ext cx="1495679" cy="1027070"/>
            <a:chOff x="0" y="0"/>
            <a:chExt cx="1994239" cy="136942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06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-244673" y="1041792"/>
            <a:ext cx="1566420" cy="3289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46750" y="216193"/>
            <a:ext cx="708655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Bristol Bold"/>
              </a:rPr>
              <a:t>CASO 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89728" y="199955"/>
            <a:ext cx="766431" cy="73251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25606" t="41362" r="39739" b="46255"/>
          <a:stretch>
            <a:fillRect/>
          </a:stretch>
        </p:blipFill>
        <p:spPr>
          <a:xfrm flipH="false" flipV="false" rot="0">
            <a:off x="846750" y="932473"/>
            <a:ext cx="6891599" cy="138507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7009" b="1526"/>
          <a:stretch>
            <a:fillRect/>
          </a:stretch>
        </p:blipFill>
        <p:spPr>
          <a:xfrm flipH="false" flipV="false" rot="0">
            <a:off x="846750" y="2040227"/>
            <a:ext cx="7848025" cy="629525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11939" y="8496111"/>
            <a:ext cx="7664121" cy="127735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707849" y="1951520"/>
            <a:ext cx="8580151" cy="6383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3352" y="8172430"/>
            <a:ext cx="18288000" cy="321821"/>
            <a:chOff x="0" y="0"/>
            <a:chExt cx="24384000" cy="4290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020921" y="8744765"/>
            <a:ext cx="1495679" cy="1027070"/>
            <a:chOff x="0" y="0"/>
            <a:chExt cx="1994239" cy="136942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07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1360" y="1204603"/>
            <a:ext cx="4363045" cy="61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91919"/>
                </a:solidFill>
                <a:latin typeface="Bristol Bold"/>
              </a:rPr>
              <a:t>CASO 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53175" y="1217715"/>
            <a:ext cx="666484" cy="63699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159238" y="1688127"/>
            <a:ext cx="964412" cy="20252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24926" t="42570" r="35323" b="46255"/>
          <a:stretch>
            <a:fillRect/>
          </a:stretch>
        </p:blipFill>
        <p:spPr>
          <a:xfrm flipH="false" flipV="false" rot="0">
            <a:off x="2619659" y="1217715"/>
            <a:ext cx="5538861" cy="87580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 flipH="false" flipV="false" rot="0">
            <a:off x="5344405" y="2417181"/>
            <a:ext cx="1482006" cy="86876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909446" y="3879024"/>
            <a:ext cx="8164952" cy="1356017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3086849" y="1655616"/>
            <a:ext cx="6704082" cy="1053881"/>
            <a:chOff x="0" y="0"/>
            <a:chExt cx="8938776" cy="14051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8938776" cy="665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8"/>
                </a:lnSpc>
              </a:pPr>
              <a:r>
                <a:rPr lang="en-US" sz="3027">
                  <a:solidFill>
                    <a:srgbClr val="191919"/>
                  </a:solidFill>
                  <a:latin typeface="Bristol Bold"/>
                </a:rPr>
                <a:t>RAÍZ wOLFRAM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02006"/>
              <a:ext cx="8938776" cy="403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72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25415" y="3469532"/>
            <a:ext cx="6261686" cy="984337"/>
            <a:chOff x="0" y="0"/>
            <a:chExt cx="8348914" cy="131244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8348914" cy="616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8"/>
                </a:lnSpc>
              </a:pPr>
              <a:r>
                <a:rPr lang="en-US" sz="2827">
                  <a:solidFill>
                    <a:srgbClr val="191919"/>
                  </a:solidFill>
                  <a:latin typeface="Bristol Bold"/>
                </a:rPr>
                <a:t>RESULTADO ALGORITMO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32113"/>
              <a:ext cx="8348914" cy="380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544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772137" y="2389726"/>
            <a:ext cx="4091589" cy="475221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826411" y="1993437"/>
            <a:ext cx="1914935" cy="1476096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068519" y="297180"/>
            <a:ext cx="10993582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Nunito Sans Bold Bold"/>
              </a:rPr>
              <a:t>COMPARACIÓN RESULTADOS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1195142">
            <a:off x="3238232" y="96678"/>
            <a:ext cx="843338" cy="81267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9156522">
            <a:off x="13079097" y="256604"/>
            <a:ext cx="843338" cy="81267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224786" y="6678260"/>
            <a:ext cx="1181026" cy="248015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7681" y="6046565"/>
            <a:ext cx="5343013" cy="54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3"/>
              </a:lnSpc>
            </a:pPr>
            <a:r>
              <a:rPr lang="en-US" sz="3166">
                <a:solidFill>
                  <a:srgbClr val="191919"/>
                </a:solidFill>
                <a:latin typeface="Bristol Bold"/>
              </a:rPr>
              <a:t>CASO 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09446" y="6043545"/>
            <a:ext cx="577862" cy="55229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rcRect l="25606" t="41362" r="39739" b="46255"/>
          <a:stretch>
            <a:fillRect/>
          </a:stretch>
        </p:blipFill>
        <p:spPr>
          <a:xfrm flipH="false" flipV="false" rot="0">
            <a:off x="939307" y="6802268"/>
            <a:ext cx="5196024" cy="104429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211441" y="8011934"/>
            <a:ext cx="3873966" cy="160062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6926743" y="7807696"/>
            <a:ext cx="2438453" cy="1373109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rcRect l="25266" t="30864" r="64880" b="56764"/>
          <a:stretch>
            <a:fillRect/>
          </a:stretch>
        </p:blipFill>
        <p:spPr>
          <a:xfrm flipH="false" flipV="false" rot="0">
            <a:off x="666407" y="8378458"/>
            <a:ext cx="1545035" cy="1091236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6901284" y="7324417"/>
            <a:ext cx="4993265" cy="784941"/>
            <a:chOff x="0" y="0"/>
            <a:chExt cx="6657686" cy="104658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38100"/>
              <a:ext cx="6657686" cy="491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6"/>
                </a:lnSpc>
              </a:pPr>
              <a:r>
                <a:rPr lang="en-US" sz="2254">
                  <a:solidFill>
                    <a:srgbClr val="191919"/>
                  </a:solidFill>
                  <a:latin typeface="Bristol Bold"/>
                </a:rPr>
                <a:t>RAÍZ wOLFRAM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31719"/>
              <a:ext cx="6657686" cy="3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0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6945623" y="5655870"/>
            <a:ext cx="18288000" cy="321821"/>
            <a:chOff x="0" y="0"/>
            <a:chExt cx="24384000" cy="429094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0430491" y="8468294"/>
            <a:ext cx="6008399" cy="1001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5400000">
            <a:off x="10153043" y="6927174"/>
            <a:ext cx="2640618" cy="261949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 rot="0">
            <a:off x="515" y="9962335"/>
            <a:ext cx="18288000" cy="321821"/>
            <a:chOff x="0" y="0"/>
            <a:chExt cx="24384000" cy="429094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983" y="413385"/>
            <a:ext cx="15215883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38B6FF"/>
                </a:solidFill>
                <a:latin typeface="Nunito Sans Bold Bold"/>
              </a:rPr>
              <a:t>COMPARACIÓN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38B6FF"/>
                </a:solidFill>
                <a:latin typeface="Nunito Sans Bold Bold"/>
              </a:rPr>
              <a:t> PUNTO FIJO VS BISECCIÓN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5142">
            <a:off x="3559079" y="119350"/>
            <a:ext cx="843338" cy="8126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6522">
            <a:off x="13190431" y="1708214"/>
            <a:ext cx="843338" cy="81267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9773465"/>
            <a:ext cx="18288000" cy="321821"/>
            <a:chOff x="0" y="0"/>
            <a:chExt cx="24384000" cy="4290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7475759" y="9279739"/>
            <a:ext cx="1495679" cy="1027070"/>
            <a:chOff x="0" y="0"/>
            <a:chExt cx="1994239" cy="13694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458287" y="357656"/>
              <a:ext cx="1535951" cy="692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08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24309" y="1999436"/>
            <a:ext cx="5781611" cy="445589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3371850"/>
            <a:ext cx="5729603" cy="450183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729603" y="6145630"/>
            <a:ext cx="5692731" cy="447087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299301" y="6455327"/>
            <a:ext cx="5176457" cy="38514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090881" y="2282298"/>
            <a:ext cx="5148265" cy="3890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19622"/>
            <a:ext cx="16230600" cy="376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04"/>
              </a:lnSpc>
              <a:spcBef>
                <a:spcPct val="0"/>
              </a:spcBef>
            </a:pPr>
            <a:r>
              <a:rPr lang="en-US" sz="26367">
                <a:solidFill>
                  <a:srgbClr val="FFFFFF"/>
                </a:solidFill>
                <a:latin typeface="Nunito Sans Bold"/>
              </a:rPr>
              <a:t>GRACIAS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96464">
            <a:off x="659127" y="6291771"/>
            <a:ext cx="2595857" cy="30759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399999">
            <a:off x="16837631" y="1299598"/>
            <a:ext cx="843338" cy="812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DAEGkHzJGrE</dc:identifier>
  <dcterms:modified xsi:type="dcterms:W3CDTF">2011-08-01T06:04:30Z</dcterms:modified>
  <cp:revision>1</cp:revision>
  <dc:title>MetodoPuntoFijo</dc:title>
</cp:coreProperties>
</file>